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p:scale>
          <a:sx n="97" d="100"/>
          <a:sy n="97" d="100"/>
        </p:scale>
        <p:origin x="-120" y="-8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FB9750-D2FF-4E9B-955B-F33A1A8F3345}"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3086384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B9750-D2FF-4E9B-955B-F33A1A8F3345}"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2178572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B9750-D2FF-4E9B-955B-F33A1A8F3345}"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380672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B9750-D2FF-4E9B-955B-F33A1A8F3345}"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890424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FB9750-D2FF-4E9B-955B-F33A1A8F3345}" type="datetimeFigureOut">
              <a:rPr lang="en-US" smtClean="0"/>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2659971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FB9750-D2FF-4E9B-955B-F33A1A8F3345}"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110961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FB9750-D2FF-4E9B-955B-F33A1A8F3345}" type="datetimeFigureOut">
              <a:rPr lang="en-US" smtClean="0"/>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427608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FB9750-D2FF-4E9B-955B-F33A1A8F3345}" type="datetimeFigureOut">
              <a:rPr lang="en-US" smtClean="0"/>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1637647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B9750-D2FF-4E9B-955B-F33A1A8F3345}" type="datetimeFigureOut">
              <a:rPr lang="en-US" smtClean="0"/>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872852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B9750-D2FF-4E9B-955B-F33A1A8F3345}"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2632648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B9750-D2FF-4E9B-955B-F33A1A8F3345}" type="datetimeFigureOut">
              <a:rPr lang="en-US" smtClean="0"/>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4ABD1F-6A13-4871-8FC4-773C1F5681D6}" type="slidenum">
              <a:rPr lang="en-US" smtClean="0"/>
              <a:t>‹#›</a:t>
            </a:fld>
            <a:endParaRPr lang="en-US"/>
          </a:p>
        </p:txBody>
      </p:sp>
    </p:spTree>
    <p:extLst>
      <p:ext uri="{BB962C8B-B14F-4D97-AF65-F5344CB8AC3E}">
        <p14:creationId xmlns:p14="http://schemas.microsoft.com/office/powerpoint/2010/main" val="6762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B9750-D2FF-4E9B-955B-F33A1A8F3345}" type="datetimeFigureOut">
              <a:rPr lang="en-US" smtClean="0"/>
              <a:t>1/24/2017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ABD1F-6A13-4871-8FC4-773C1F5681D6}" type="slidenum">
              <a:rPr lang="en-US" smtClean="0"/>
              <a:t>‹#›</a:t>
            </a:fld>
            <a:endParaRPr lang="en-US"/>
          </a:p>
        </p:txBody>
      </p:sp>
    </p:spTree>
    <p:extLst>
      <p:ext uri="{BB962C8B-B14F-4D97-AF65-F5344CB8AC3E}">
        <p14:creationId xmlns:p14="http://schemas.microsoft.com/office/powerpoint/2010/main" val="2043771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pps.state.or.us/caf/fsm/10ca-b.htm#VetBenefits" TargetMode="External"/><Relationship Id="rId2" Type="http://schemas.openxmlformats.org/officeDocument/2006/relationships/hyperlink" Target="http://apps.state.or.us/caf/fsm/10ca-b.htm#Educational" TargetMode="External"/><Relationship Id="rId1" Type="http://schemas.openxmlformats.org/officeDocument/2006/relationships/slideLayout" Target="../slideLayouts/slideLayout2.xml"/><Relationship Id="rId5" Type="http://schemas.openxmlformats.org/officeDocument/2006/relationships/hyperlink" Target="http://apps.state.or.us/caf/fsm/13mpwg14.htm" TargetMode="External"/><Relationship Id="rId4" Type="http://schemas.openxmlformats.org/officeDocument/2006/relationships/hyperlink" Target="https://aix-xweb1p.state.or.us/es_xweb/DHSforms/Served/de7351.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ix-xweb1p.state.or.us/es_xweb/DHSforms/Served/de5530.pdf?CFGRIDKEY=DHS%205530,,DHS%20Combined%20Standards%20-%20recycle%20prior%20versions,,de5530.pdf,,,,,,/es_xweb../FORMS/-,,/es_xweb../FOR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regon.gov/DHS/assistance/foodstamps/foodstamps.shtml" TargetMode="External"/><Relationship Id="rId2" Type="http://schemas.openxmlformats.org/officeDocument/2006/relationships/hyperlink" Target="https://vesna2.jimdo.com/#login" TargetMode="External"/><Relationship Id="rId1" Type="http://schemas.openxmlformats.org/officeDocument/2006/relationships/slideLayout" Target="../slideLayouts/slideLayout2.xml"/><Relationship Id="rId6" Type="http://schemas.openxmlformats.org/officeDocument/2006/relationships/hyperlink" Target="http://seeker401.wordpress.com/2011/08/29/usa-becomes-a-food-stamp-nation/" TargetMode="External"/><Relationship Id="rId5" Type="http://schemas.openxmlformats.org/officeDocument/2006/relationships/hyperlink" Target="http://www.amazon.com/All-You-Can-Eat-America/dp/1583228543/ref=sr_1_1?s=books&amp;ie=UTF8&amp;qid=1322352437&amp;sr=1-1" TargetMode="External"/><Relationship Id="rId4" Type="http://schemas.openxmlformats.org/officeDocument/2006/relationships/hyperlink" Target="http://www.oregon.gov/DHS/assistance/localoffices.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pps.state.or.us/caf/fsm/06fs-b.htm#Verification30da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pps.state.or.us/caf/fsm/10ca-c.htm#Cos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22866"/>
          </a:xfrm>
        </p:spPr>
        <p:txBody>
          <a:bodyPr>
            <a:normAutofit fontScale="90000"/>
          </a:bodyPr>
          <a:lstStyle/>
          <a:p>
            <a:r>
              <a:rPr lang="en-US" dirty="0" smtClean="0"/>
              <a:t>The SNAP federal program and higher education students</a:t>
            </a:r>
            <a:endParaRPr lang="en-US" dirty="0"/>
          </a:p>
        </p:txBody>
      </p:sp>
      <p:sp>
        <p:nvSpPr>
          <p:cNvPr id="3" name="Subtitle 2"/>
          <p:cNvSpPr>
            <a:spLocks noGrp="1"/>
          </p:cNvSpPr>
          <p:nvPr>
            <p:ph type="subTitle" idx="1"/>
          </p:nvPr>
        </p:nvSpPr>
        <p:spPr/>
        <p:txBody>
          <a:bodyPr>
            <a:normAutofit lnSpcReduction="10000"/>
          </a:bodyPr>
          <a:lstStyle/>
          <a:p>
            <a:r>
              <a:rPr lang="en-US" dirty="0" smtClean="0"/>
              <a:t>By </a:t>
            </a:r>
          </a:p>
          <a:p>
            <a:endParaRPr lang="en-US" dirty="0"/>
          </a:p>
          <a:p>
            <a:r>
              <a:rPr lang="en-US" dirty="0" err="1" smtClean="0"/>
              <a:t>Vesna</a:t>
            </a:r>
            <a:r>
              <a:rPr lang="en-US" dirty="0" smtClean="0"/>
              <a:t> Grace Stone </a:t>
            </a:r>
          </a:p>
          <a:p>
            <a:r>
              <a:rPr lang="en-US" dirty="0" smtClean="0"/>
              <a:t>1/12/17</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6606" y="2996293"/>
            <a:ext cx="2558824" cy="311828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7306" y="2996293"/>
            <a:ext cx="3543300" cy="3200400"/>
          </a:xfrm>
          <a:prstGeom prst="rect">
            <a:avLst/>
          </a:prstGeom>
        </p:spPr>
      </p:pic>
    </p:spTree>
    <p:extLst>
      <p:ext uri="{BB962C8B-B14F-4D97-AF65-F5344CB8AC3E}">
        <p14:creationId xmlns:p14="http://schemas.microsoft.com/office/powerpoint/2010/main" val="3645900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6; 7; 8;  and 9 </a:t>
            </a:r>
            <a:endParaRPr lang="en-US" dirty="0"/>
          </a:p>
        </p:txBody>
      </p:sp>
      <p:sp>
        <p:nvSpPr>
          <p:cNvPr id="3" name="Content Placeholder 2"/>
          <p:cNvSpPr>
            <a:spLocks noGrp="1"/>
          </p:cNvSpPr>
          <p:nvPr>
            <p:ph idx="1"/>
          </p:nvPr>
        </p:nvSpPr>
        <p:spPr/>
        <p:txBody>
          <a:bodyPr>
            <a:normAutofit lnSpcReduction="10000"/>
          </a:bodyPr>
          <a:lstStyle/>
          <a:p>
            <a:pPr lvl="2"/>
            <a:r>
              <a:rPr lang="en-US" sz="3200" dirty="0" smtClean="0">
                <a:latin typeface="Times New Roman" panose="02020603050405020304" pitchFamily="18" charset="0"/>
                <a:cs typeface="Times New Roman" panose="02020603050405020304" pitchFamily="18" charset="0"/>
              </a:rPr>
              <a:t>6. Be in a TANF benefit group.</a:t>
            </a:r>
            <a:br>
              <a:rPr lang="en-US" sz="3200" dirty="0" smtClean="0">
                <a:latin typeface="Times New Roman" panose="02020603050405020304" pitchFamily="18" charset="0"/>
                <a:cs typeface="Times New Roman" panose="02020603050405020304" pitchFamily="18" charset="0"/>
              </a:rPr>
            </a:br>
            <a:endParaRPr lang="en-US" sz="3200" dirty="0" smtClean="0">
              <a:latin typeface="Times New Roman" panose="02020603050405020304" pitchFamily="18" charset="0"/>
              <a:cs typeface="Times New Roman" panose="02020603050405020304" pitchFamily="18" charset="0"/>
            </a:endParaRPr>
          </a:p>
          <a:p>
            <a:pPr lvl="2"/>
            <a:r>
              <a:rPr lang="en-US" sz="3200" dirty="0" smtClean="0">
                <a:latin typeface="Times New Roman" panose="02020603050405020304" pitchFamily="18" charset="0"/>
                <a:cs typeface="Times New Roman" panose="02020603050405020304" pitchFamily="18" charset="0"/>
              </a:rPr>
              <a:t>7. Be in a Workforce Investment Act (WIA) training program.</a:t>
            </a:r>
            <a:br>
              <a:rPr lang="en-US" sz="3200" dirty="0" smtClean="0">
                <a:latin typeface="Times New Roman" panose="02020603050405020304" pitchFamily="18" charset="0"/>
                <a:cs typeface="Times New Roman" panose="02020603050405020304" pitchFamily="18" charset="0"/>
              </a:rPr>
            </a:br>
            <a:endParaRPr lang="en-US" sz="3200" dirty="0" smtClean="0">
              <a:latin typeface="Times New Roman" panose="02020603050405020304" pitchFamily="18" charset="0"/>
              <a:cs typeface="Times New Roman" panose="02020603050405020304" pitchFamily="18" charset="0"/>
            </a:endParaRPr>
          </a:p>
          <a:p>
            <a:pPr lvl="2"/>
            <a:r>
              <a:rPr lang="en-US" sz="3200" dirty="0" smtClean="0">
                <a:latin typeface="Times New Roman" panose="02020603050405020304" pitchFamily="18" charset="0"/>
                <a:cs typeface="Times New Roman" panose="02020603050405020304" pitchFamily="18" charset="0"/>
              </a:rPr>
              <a:t>8. Be enrolled as a result of employer-sponsored on-the-job training.</a:t>
            </a:r>
            <a:br>
              <a:rPr lang="en-US" sz="3200" dirty="0" smtClean="0">
                <a:latin typeface="Times New Roman" panose="02020603050405020304" pitchFamily="18" charset="0"/>
                <a:cs typeface="Times New Roman" panose="02020603050405020304" pitchFamily="18" charset="0"/>
              </a:rPr>
            </a:br>
            <a:endParaRPr lang="en-US" sz="3200" dirty="0" smtClean="0">
              <a:latin typeface="Times New Roman" panose="02020603050405020304" pitchFamily="18" charset="0"/>
              <a:cs typeface="Times New Roman" panose="02020603050405020304" pitchFamily="18" charset="0"/>
            </a:endParaRPr>
          </a:p>
          <a:p>
            <a:pPr lvl="2"/>
            <a:r>
              <a:rPr lang="en-US" sz="3200" dirty="0" smtClean="0">
                <a:latin typeface="Times New Roman" panose="02020603050405020304" pitchFamily="18" charset="0"/>
                <a:cs typeface="Times New Roman" panose="02020603050405020304" pitchFamily="18" charset="0"/>
              </a:rPr>
              <a:t>9. Be receiving Unemployment Compensation (UC).</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85869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10 </a:t>
            </a:r>
            <a:endParaRPr lang="en-US" b="1" dirty="0"/>
          </a:p>
        </p:txBody>
      </p:sp>
      <p:sp>
        <p:nvSpPr>
          <p:cNvPr id="3" name="Content Placeholder 2"/>
          <p:cNvSpPr>
            <a:spLocks noGrp="1"/>
          </p:cNvSpPr>
          <p:nvPr>
            <p:ph idx="1"/>
          </p:nvPr>
        </p:nvSpPr>
        <p:spPr/>
        <p:txBody>
          <a:bodyPr/>
          <a:lstStyle/>
          <a:p>
            <a:pPr lvl="2"/>
            <a:r>
              <a:rPr lang="en-US" sz="2400" dirty="0" smtClean="0">
                <a:latin typeface="Times New Roman" panose="02020603050405020304" pitchFamily="18" charset="0"/>
                <a:cs typeface="Times New Roman" panose="02020603050405020304" pitchFamily="18" charset="0"/>
              </a:rPr>
              <a:t>10: Be participating in at least one of the following Employment Department training programs:</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A: The Trade Readjustment Allowance (TRA) program serving displaced workers under the Trade Act.</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B: The Training Unemployment Insurance (TUI) program.</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C: The Self-Employment Insurance (SEA) program.</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D: The Apprenticeship Program (APT).</a:t>
            </a:r>
            <a:r>
              <a:rPr lang="en-US" dirty="0" smtClean="0"/>
              <a:t/>
            </a:r>
            <a:br>
              <a:rPr lang="en-US" dirty="0" smtClean="0"/>
            </a:br>
            <a:endParaRPr lang="en-US" dirty="0"/>
          </a:p>
        </p:txBody>
      </p:sp>
    </p:spTree>
    <p:extLst>
      <p:ext uri="{BB962C8B-B14F-4D97-AF65-F5344CB8AC3E}">
        <p14:creationId xmlns:p14="http://schemas.microsoft.com/office/powerpoint/2010/main" val="3955058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ELIGIBLE STUDENTS: </a:t>
            </a:r>
            <a:endParaRPr lang="en-US" dirty="0"/>
          </a:p>
        </p:txBody>
      </p:sp>
      <p:sp>
        <p:nvSpPr>
          <p:cNvPr id="3" name="Content Placeholder 2"/>
          <p:cNvSpPr>
            <a:spLocks noGrp="1"/>
          </p:cNvSpPr>
          <p:nvPr>
            <p:ph idx="1"/>
          </p:nvPr>
        </p:nvSpPr>
        <p:spPr/>
        <p:txBody>
          <a:bodyPr/>
          <a:lstStyle/>
          <a:p>
            <a:pPr lvl="1"/>
            <a:r>
              <a:rPr lang="en-US" dirty="0" smtClean="0">
                <a:latin typeface="Times New Roman" panose="02020603050405020304" pitchFamily="18" charset="0"/>
                <a:cs typeface="Times New Roman" panose="02020603050405020304" pitchFamily="18" charset="0"/>
              </a:rPr>
              <a:t>If the student meets the eligible student criteria, they: </a:t>
            </a:r>
          </a:p>
          <a:p>
            <a:pPr lvl="2"/>
            <a:r>
              <a:rPr lang="en-US" sz="2400" dirty="0" smtClean="0">
                <a:latin typeface="Times New Roman" panose="02020603050405020304" pitchFamily="18" charset="0"/>
                <a:cs typeface="Times New Roman" panose="02020603050405020304" pitchFamily="18" charset="0"/>
              </a:rPr>
              <a:t>1. Are included in the filing group and must meet all other eligibility criteria.</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2"/>
            <a:r>
              <a:rPr lang="en-US" sz="2400" dirty="0" smtClean="0">
                <a:latin typeface="Times New Roman" panose="02020603050405020304" pitchFamily="18" charset="0"/>
                <a:cs typeface="Times New Roman" panose="02020603050405020304" pitchFamily="18" charset="0"/>
              </a:rPr>
              <a:t>2. Are exempt from the SNAP work program.</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2"/>
            <a:r>
              <a:rPr lang="en-US" sz="2400" dirty="0" smtClean="0">
                <a:latin typeface="Times New Roman" panose="02020603050405020304" pitchFamily="18" charset="0"/>
                <a:cs typeface="Times New Roman" panose="02020603050405020304" pitchFamily="18" charset="0"/>
              </a:rPr>
              <a:t>3. Have income and resources counted when determining eligibility. Refer to (</a:t>
            </a:r>
            <a:r>
              <a:rPr lang="en-US" sz="2400" u="sng" dirty="0" smtClean="0">
                <a:latin typeface="Times New Roman" panose="02020603050405020304" pitchFamily="18" charset="0"/>
                <a:cs typeface="Times New Roman" panose="02020603050405020304" pitchFamily="18" charset="0"/>
                <a:hlinkClick r:id="rId2"/>
              </a:rPr>
              <a:t>CA-B.24</a:t>
            </a:r>
            <a:r>
              <a:rPr lang="en-US" sz="2400" dirty="0" smtClean="0">
                <a:latin typeface="Times New Roman" panose="02020603050405020304" pitchFamily="18" charset="0"/>
                <a:cs typeface="Times New Roman" panose="02020603050405020304" pitchFamily="18" charset="0"/>
              </a:rPr>
              <a:t>) on student income to determine which federal funds may be excluded. (</a:t>
            </a:r>
            <a:r>
              <a:rPr lang="en-US" sz="2400" u="sng" dirty="0" smtClean="0">
                <a:latin typeface="Times New Roman" panose="02020603050405020304" pitchFamily="18" charset="0"/>
                <a:cs typeface="Times New Roman" panose="02020603050405020304" pitchFamily="18" charset="0"/>
                <a:hlinkClick r:id="rId3"/>
              </a:rPr>
              <a:t>CA-B.81</a:t>
            </a:r>
            <a:r>
              <a:rPr lang="en-US" sz="2400" dirty="0" smtClean="0">
                <a:latin typeface="Times New Roman" panose="02020603050405020304" pitchFamily="18" charset="0"/>
                <a:cs typeface="Times New Roman" panose="02020603050405020304" pitchFamily="18" charset="0"/>
              </a:rPr>
              <a:t>) provides information on educational benefits for veterans. Use the </a:t>
            </a:r>
            <a:r>
              <a:rPr lang="en-US" sz="2400" i="1" dirty="0" smtClean="0">
                <a:latin typeface="Times New Roman" panose="02020603050405020304" pitchFamily="18" charset="0"/>
                <a:cs typeface="Times New Roman" panose="02020603050405020304" pitchFamily="18" charset="0"/>
              </a:rPr>
              <a:t>Educational Income Calculation for ERDC and Food Stamps </a:t>
            </a:r>
            <a:r>
              <a:rPr lang="en-US" sz="2400" dirty="0" smtClean="0">
                <a:latin typeface="Times New Roman" panose="02020603050405020304" pitchFamily="18" charset="0"/>
                <a:cs typeface="Times New Roman" panose="02020603050405020304" pitchFamily="18" charset="0"/>
              </a:rPr>
              <a:t>worksheet (</a:t>
            </a:r>
            <a:r>
              <a:rPr lang="en-US" sz="2400" u="sng" dirty="0" smtClean="0">
                <a:latin typeface="Times New Roman" panose="02020603050405020304" pitchFamily="18" charset="0"/>
                <a:cs typeface="Times New Roman" panose="02020603050405020304" pitchFamily="18" charset="0"/>
                <a:hlinkClick r:id="rId4"/>
              </a:rPr>
              <a:t>DHS 7351</a:t>
            </a:r>
            <a:r>
              <a:rPr lang="en-US" sz="2400" dirty="0" smtClean="0">
                <a:latin typeface="Times New Roman" panose="02020603050405020304" pitchFamily="18" charset="0"/>
                <a:cs typeface="Times New Roman" panose="02020603050405020304" pitchFamily="18" charset="0"/>
              </a:rPr>
              <a:t>) to compute educational income. </a:t>
            </a:r>
            <a:r>
              <a:rPr lang="en-US" sz="2400" dirty="0" smtClean="0">
                <a:latin typeface="Times New Roman" panose="02020603050405020304" pitchFamily="18" charset="0"/>
                <a:cs typeface="Times New Roman" panose="02020603050405020304" pitchFamily="18" charset="0"/>
                <a:hlinkClick r:id="rId5"/>
              </a:rPr>
              <a:t>MP-WG #14</a:t>
            </a:r>
            <a:r>
              <a:rPr lang="en-US" sz="2400" dirty="0" smtClean="0">
                <a:latin typeface="Times New Roman" panose="02020603050405020304" pitchFamily="18" charset="0"/>
                <a:cs typeface="Times New Roman" panose="02020603050405020304" pitchFamily="18" charset="0"/>
              </a:rPr>
              <a:t> provides examples of most types of educational income. </a:t>
            </a:r>
          </a:p>
          <a:p>
            <a:endParaRPr lang="en-US" dirty="0"/>
          </a:p>
        </p:txBody>
      </p:sp>
    </p:spTree>
    <p:extLst>
      <p:ext uri="{BB962C8B-B14F-4D97-AF65-F5344CB8AC3E}">
        <p14:creationId xmlns:p14="http://schemas.microsoft.com/office/powerpoint/2010/main" val="402684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371" y="365125"/>
            <a:ext cx="10722429" cy="941161"/>
          </a:xfrm>
        </p:spPr>
        <p:txBody>
          <a:bodyPr/>
          <a:lstStyle/>
          <a:p>
            <a:r>
              <a:rPr lang="en-US" dirty="0" smtClean="0"/>
              <a:t>SNAP INCOME LIMITS : 185 % FPL</a:t>
            </a:r>
            <a:endParaRPr lang="en-US" dirty="0"/>
          </a:p>
        </p:txBody>
      </p:sp>
      <p:sp>
        <p:nvSpPr>
          <p:cNvPr id="3" name="Content Placeholder 2"/>
          <p:cNvSpPr>
            <a:spLocks noGrp="1"/>
          </p:cNvSpPr>
          <p:nvPr>
            <p:ph idx="1"/>
          </p:nvPr>
        </p:nvSpPr>
        <p:spPr>
          <a:xfrm>
            <a:off x="468086" y="1556657"/>
            <a:ext cx="11332029" cy="5301344"/>
          </a:xfrm>
        </p:spPr>
        <p:txBody>
          <a:bodyPr>
            <a:normAutofit/>
          </a:bodyPr>
          <a:lstStyle/>
          <a:p>
            <a:r>
              <a:rPr lang="en-US" dirty="0" smtClean="0"/>
              <a:t>1 person:   $1,832.00 per month;</a:t>
            </a:r>
          </a:p>
          <a:p>
            <a:r>
              <a:rPr lang="en-US" dirty="0" smtClean="0"/>
              <a:t>2 persons: $ 2470.00 per month; </a:t>
            </a:r>
          </a:p>
          <a:p>
            <a:r>
              <a:rPr lang="en-US" dirty="0" smtClean="0"/>
              <a:t>3 persons: $3,108.00 per month;</a:t>
            </a:r>
          </a:p>
          <a:p>
            <a:r>
              <a:rPr lang="en-US" dirty="0" smtClean="0"/>
              <a:t>4 persons: $3747.00 per month</a:t>
            </a:r>
          </a:p>
          <a:p>
            <a:r>
              <a:rPr lang="en-US" dirty="0" smtClean="0"/>
              <a:t>5 persons: $4,385.00 per month;</a:t>
            </a:r>
          </a:p>
          <a:p>
            <a:r>
              <a:rPr lang="en-US" dirty="0" smtClean="0"/>
              <a:t>6 persons: $5,023.00 per month;</a:t>
            </a:r>
          </a:p>
          <a:p>
            <a:r>
              <a:rPr lang="en-US" dirty="0" smtClean="0"/>
              <a:t>7 persons: $5,663.00 per month;</a:t>
            </a:r>
          </a:p>
          <a:p>
            <a:r>
              <a:rPr lang="en-US" dirty="0" smtClean="0"/>
              <a:t>8 persons: $6,304.00 per month.</a:t>
            </a:r>
          </a:p>
          <a:p>
            <a:r>
              <a:rPr lang="en-US" dirty="0" smtClean="0"/>
              <a:t>+1: add $642 per month. All amounts are gross: before deductions are made. </a:t>
            </a:r>
          </a:p>
          <a:p>
            <a:endParaRPr lang="en-US" dirty="0" smtClean="0"/>
          </a:p>
        </p:txBody>
      </p:sp>
    </p:spTree>
    <p:extLst>
      <p:ext uri="{BB962C8B-B14F-4D97-AF65-F5344CB8AC3E}">
        <p14:creationId xmlns:p14="http://schemas.microsoft.com/office/powerpoint/2010/main" val="2934140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works cited and other useful information to know/look at: </a:t>
            </a:r>
            <a:endParaRPr lang="en-US" dirty="0"/>
          </a:p>
        </p:txBody>
      </p:sp>
      <p:sp>
        <p:nvSpPr>
          <p:cNvPr id="3" name="Content Placeholder 2"/>
          <p:cNvSpPr>
            <a:spLocks noGrp="1"/>
          </p:cNvSpPr>
          <p:nvPr>
            <p:ph idx="1"/>
          </p:nvPr>
        </p:nvSpPr>
        <p:spPr/>
        <p:txBody>
          <a:bodyPr>
            <a:normAutofit lnSpcReduction="10000"/>
          </a:bodyPr>
          <a:lstStyle/>
          <a:p>
            <a:r>
              <a:rPr lang="en-US" dirty="0" smtClean="0">
                <a:hlinkClick r:id="rId2"/>
              </a:rPr>
              <a:t>https://aix-xweb1p.state.or.us/</a:t>
            </a:r>
            <a:r>
              <a:rPr lang="en-US" dirty="0" err="1" smtClean="0">
                <a:hlinkClick r:id="rId2"/>
              </a:rPr>
              <a:t>es_xweb</a:t>
            </a:r>
            <a:r>
              <a:rPr lang="en-US" dirty="0" smtClean="0">
                <a:hlinkClick r:id="rId2"/>
              </a:rPr>
              <a:t>/</a:t>
            </a:r>
            <a:r>
              <a:rPr lang="en-US" dirty="0" err="1" smtClean="0">
                <a:hlinkClick r:id="rId2"/>
              </a:rPr>
              <a:t>DHSforms</a:t>
            </a:r>
            <a:r>
              <a:rPr lang="en-US" dirty="0" smtClean="0">
                <a:hlinkClick r:id="rId2"/>
              </a:rPr>
              <a:t>/Served/de5530.pdf?CFGRIDKEY=DHS%205530,,DHS%20Combined%20Standards%20-%20recycle%20prior%20versions,,de5530.pdf,,,,,,/</a:t>
            </a:r>
            <a:r>
              <a:rPr lang="en-US" dirty="0" err="1" smtClean="0">
                <a:hlinkClick r:id="rId2"/>
              </a:rPr>
              <a:t>es_xweb</a:t>
            </a:r>
            <a:r>
              <a:rPr lang="en-US" dirty="0" smtClean="0">
                <a:hlinkClick r:id="rId2"/>
              </a:rPr>
              <a:t>../FORMS/-,,/</a:t>
            </a:r>
            <a:r>
              <a:rPr lang="en-US" dirty="0" err="1" smtClean="0">
                <a:hlinkClick r:id="rId2"/>
              </a:rPr>
              <a:t>es_xweb</a:t>
            </a:r>
            <a:r>
              <a:rPr lang="en-US" dirty="0" smtClean="0">
                <a:hlinkClick r:id="rId2"/>
              </a:rPr>
              <a:t>../FORMS/-</a:t>
            </a:r>
            <a:r>
              <a:rPr lang="en-US" dirty="0" smtClean="0"/>
              <a:t>, (DHS form 5530 updated last with the income limits on 10/16). </a:t>
            </a:r>
          </a:p>
          <a:p>
            <a:r>
              <a:rPr lang="en-US" dirty="0" smtClean="0">
                <a:hlinkClick r:id="rId2"/>
              </a:rPr>
              <a:t>https://aix-xweb1p.state.or.us/</a:t>
            </a:r>
            <a:r>
              <a:rPr lang="en-US" dirty="0" err="1" smtClean="0">
                <a:hlinkClick r:id="rId2"/>
              </a:rPr>
              <a:t>es_xweb</a:t>
            </a:r>
            <a:r>
              <a:rPr lang="en-US" dirty="0" smtClean="0">
                <a:hlinkClick r:id="rId2"/>
              </a:rPr>
              <a:t>/</a:t>
            </a:r>
            <a:r>
              <a:rPr lang="en-US" dirty="0" err="1" smtClean="0">
                <a:hlinkClick r:id="rId2"/>
              </a:rPr>
              <a:t>DHSforms</a:t>
            </a:r>
            <a:r>
              <a:rPr lang="en-US" dirty="0" smtClean="0">
                <a:hlinkClick r:id="rId2"/>
              </a:rPr>
              <a:t>/Served/de5530.pdf?CFGRIDKEY=DHS%205530,,DHS%20Combined%20Standards%20-%20recycle%20prior%20versions,,de5530.pdf,,,,,,/</a:t>
            </a:r>
            <a:r>
              <a:rPr lang="en-US" dirty="0" err="1" smtClean="0">
                <a:hlinkClick r:id="rId2"/>
              </a:rPr>
              <a:t>es_xweb</a:t>
            </a:r>
            <a:r>
              <a:rPr lang="en-US" dirty="0" smtClean="0">
                <a:hlinkClick r:id="rId2"/>
              </a:rPr>
              <a:t>../FORMS/-,,/</a:t>
            </a:r>
            <a:r>
              <a:rPr lang="en-US" dirty="0" err="1" smtClean="0">
                <a:hlinkClick r:id="rId2"/>
              </a:rPr>
              <a:t>es_xweb</a:t>
            </a:r>
            <a:r>
              <a:rPr lang="en-US" dirty="0" smtClean="0">
                <a:hlinkClick r:id="rId2"/>
              </a:rPr>
              <a:t>../FORMS/-</a:t>
            </a:r>
            <a:r>
              <a:rPr lang="en-US" dirty="0" smtClean="0"/>
              <a:t>, (Family Service Manual for DHS). </a:t>
            </a:r>
          </a:p>
          <a:p>
            <a:endParaRPr lang="en-US" dirty="0" smtClean="0"/>
          </a:p>
          <a:p>
            <a:endParaRPr lang="en-US" dirty="0"/>
          </a:p>
        </p:txBody>
      </p:sp>
    </p:spTree>
    <p:extLst>
      <p:ext uri="{BB962C8B-B14F-4D97-AF65-F5344CB8AC3E}">
        <p14:creationId xmlns:p14="http://schemas.microsoft.com/office/powerpoint/2010/main" val="2366192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works cited and other useful information to know/look at; contd. </a:t>
            </a:r>
            <a:endParaRPr lang="en-US" dirty="0"/>
          </a:p>
        </p:txBody>
      </p:sp>
      <p:sp>
        <p:nvSpPr>
          <p:cNvPr id="3" name="Content Placeholder 2"/>
          <p:cNvSpPr>
            <a:spLocks noGrp="1"/>
          </p:cNvSpPr>
          <p:nvPr>
            <p:ph idx="1"/>
          </p:nvPr>
        </p:nvSpPr>
        <p:spPr/>
        <p:txBody>
          <a:bodyPr/>
          <a:lstStyle/>
          <a:p>
            <a:r>
              <a:rPr lang="en-US" dirty="0" smtClean="0">
                <a:hlinkClick r:id="rId2"/>
              </a:rPr>
              <a:t>https://vesna2.jimdo.com/#login</a:t>
            </a:r>
            <a:endParaRPr lang="en-US" dirty="0" smtClean="0"/>
          </a:p>
          <a:p>
            <a:r>
              <a:rPr lang="en-US" dirty="0" smtClean="0">
                <a:hlinkClick r:id="rId3"/>
              </a:rPr>
              <a:t>http://www.oregon.gov/DHS/assistance/foodstamps/foodstamps.shtml</a:t>
            </a:r>
            <a:endParaRPr lang="en-US" dirty="0" smtClean="0"/>
          </a:p>
          <a:p>
            <a:r>
              <a:rPr lang="en-US" dirty="0" smtClean="0">
                <a:hlinkClick r:id="rId4"/>
              </a:rPr>
              <a:t>http://www.oregon.gov/DHS/assistance/localoffices.shtml</a:t>
            </a:r>
            <a:endParaRPr lang="en-US" dirty="0" smtClean="0"/>
          </a:p>
          <a:p>
            <a:r>
              <a:rPr lang="en-US" dirty="0" smtClean="0">
                <a:hlinkClick r:id="rId5"/>
              </a:rPr>
              <a:t>http://www.amazon.com/All-You-Can-Eat-America/dp/1583228543/ref=sr_1_1?s=books&amp;ie=UTF8&amp;qid=1322352437&amp;sr=1-1</a:t>
            </a:r>
            <a:endParaRPr lang="en-US" dirty="0" smtClean="0"/>
          </a:p>
          <a:p>
            <a:r>
              <a:rPr lang="en-US" dirty="0" smtClean="0">
                <a:hlinkClick r:id="rId6"/>
              </a:rPr>
              <a:t>http://seeker401.wordpress.com/2011/08/29/usa-becomes-a-food-stamp-nation/</a:t>
            </a:r>
            <a:endParaRPr lang="en-US" dirty="0" smtClean="0"/>
          </a:p>
          <a:p>
            <a:endParaRPr lang="en-US" dirty="0" smtClean="0"/>
          </a:p>
          <a:p>
            <a:endParaRPr lang="en-US" dirty="0"/>
          </a:p>
        </p:txBody>
      </p:sp>
    </p:spTree>
    <p:extLst>
      <p:ext uri="{BB962C8B-B14F-4D97-AF65-F5344CB8AC3E}">
        <p14:creationId xmlns:p14="http://schemas.microsoft.com/office/powerpoint/2010/main" val="2149066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FOOD STAMP STATES FOR 2010</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effectLst/>
              </a:rPr>
              <a:t>The states with the greatest share of persons receiving food stamps in 2010 were: </a:t>
            </a:r>
          </a:p>
          <a:p>
            <a:r>
              <a:rPr lang="en-US" dirty="0" smtClean="0">
                <a:effectLst/>
              </a:rPr>
              <a:t>Oregon, 17.9 percent </a:t>
            </a:r>
          </a:p>
          <a:p>
            <a:r>
              <a:rPr lang="en-US" dirty="0" smtClean="0">
                <a:effectLst/>
              </a:rPr>
              <a:t>Tennessee, 17 percent </a:t>
            </a:r>
          </a:p>
          <a:p>
            <a:r>
              <a:rPr lang="en-US" dirty="0" smtClean="0">
                <a:effectLst/>
              </a:rPr>
              <a:t>Michigan, 16.9 percent </a:t>
            </a:r>
          </a:p>
          <a:p>
            <a:r>
              <a:rPr lang="en-US" dirty="0" smtClean="0">
                <a:effectLst/>
              </a:rPr>
              <a:t>Mississippi, 16.4 percent </a:t>
            </a:r>
          </a:p>
          <a:p>
            <a:r>
              <a:rPr lang="en-US" dirty="0" smtClean="0">
                <a:effectLst/>
              </a:rPr>
              <a:t>West Virginia, 15.4 percent </a:t>
            </a:r>
          </a:p>
          <a:p>
            <a:r>
              <a:rPr lang="en-US" dirty="0" smtClean="0">
                <a:effectLst/>
              </a:rPr>
              <a:t>Alabama, 14.3 percent </a:t>
            </a:r>
          </a:p>
          <a:p>
            <a:r>
              <a:rPr lang="en-US" dirty="0" smtClean="0">
                <a:effectLst/>
              </a:rPr>
              <a:t>Georgia 13.5 percent </a:t>
            </a:r>
          </a:p>
          <a:p>
            <a:r>
              <a:rPr lang="en-US" dirty="0" smtClean="0">
                <a:effectLst/>
              </a:rPr>
              <a:t>Source: U.S. Bureau of Census </a:t>
            </a:r>
          </a:p>
          <a:p>
            <a:endParaRPr lang="en-US" dirty="0"/>
          </a:p>
        </p:txBody>
      </p:sp>
    </p:spTree>
    <p:extLst>
      <p:ext uri="{BB962C8B-B14F-4D97-AF65-F5344CB8AC3E}">
        <p14:creationId xmlns:p14="http://schemas.microsoft.com/office/powerpoint/2010/main" val="272260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MA in Anthropology research: </a:t>
            </a:r>
            <a:endParaRPr lang="en-US" dirty="0"/>
          </a:p>
        </p:txBody>
      </p:sp>
      <p:sp>
        <p:nvSpPr>
          <p:cNvPr id="3" name="Content Placeholder 2"/>
          <p:cNvSpPr>
            <a:spLocks noGrp="1"/>
          </p:cNvSpPr>
          <p:nvPr>
            <p:ph idx="1"/>
          </p:nvPr>
        </p:nvSpPr>
        <p:spPr/>
        <p:txBody>
          <a:bodyPr/>
          <a:lstStyle/>
          <a:p>
            <a:r>
              <a:rPr lang="en-US" dirty="0" smtClean="0"/>
              <a:t>I am in the last year of my MA in Anthropology program. What I am trying to do is recommend policy changes to the federal SNAP program (commonly known as “food stamps”), in order to make more higher education students eligible for the program. </a:t>
            </a:r>
          </a:p>
          <a:p>
            <a:r>
              <a:rPr lang="en-US" dirty="0" smtClean="0"/>
              <a:t>I am in a unique position to work on my research AND to work for the Department of Human Services-State of Oregon, where I administer the SNAP program for the past 8 years.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5993" y="4431846"/>
            <a:ext cx="3638550" cy="2143125"/>
          </a:xfrm>
          <a:prstGeom prst="rect">
            <a:avLst/>
          </a:prstGeom>
        </p:spPr>
      </p:pic>
    </p:spTree>
    <p:extLst>
      <p:ext uri="{BB962C8B-B14F-4D97-AF65-F5344CB8AC3E}">
        <p14:creationId xmlns:p14="http://schemas.microsoft.com/office/powerpoint/2010/main" val="2439300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considered a “student” for DHS? </a:t>
            </a:r>
            <a:endParaRPr lang="en-US" dirty="0"/>
          </a:p>
        </p:txBody>
      </p:sp>
      <p:sp>
        <p:nvSpPr>
          <p:cNvPr id="3" name="Content Placeholder 2"/>
          <p:cNvSpPr>
            <a:spLocks noGrp="1"/>
          </p:cNvSpPr>
          <p:nvPr>
            <p:ph idx="1"/>
          </p:nvPr>
        </p:nvSpPr>
        <p:spPr/>
        <p:txBody>
          <a:bodyPr/>
          <a:lstStyle/>
          <a:p>
            <a:r>
              <a:rPr lang="en-US" dirty="0" smtClean="0"/>
              <a:t>1. A “student” is a client who takes classes post high school education at an accredited college/university/vocational school, as follows: </a:t>
            </a:r>
          </a:p>
          <a:p>
            <a:pPr marL="0" indent="0">
              <a:buNone/>
            </a:pPr>
            <a:endParaRPr lang="en-US" dirty="0" smtClean="0"/>
          </a:p>
          <a:p>
            <a:pPr lvl="2"/>
            <a:r>
              <a:rPr lang="en-US" dirty="0" smtClean="0"/>
              <a:t>More than 6 credits for undergraduate students; (student eligibility for SNAP must be addressed-full time is 12 credits); </a:t>
            </a:r>
          </a:p>
          <a:p>
            <a:pPr lvl="2"/>
            <a:r>
              <a:rPr lang="en-US" dirty="0" smtClean="0"/>
              <a:t>More than 4.5 credits for graduate students (student eligibility for SNAP must be addressed-full time is 9 credits). </a:t>
            </a:r>
          </a:p>
          <a:p>
            <a:pPr marL="914400" lvl="2" indent="0">
              <a:buNone/>
            </a:pPr>
            <a:r>
              <a:rPr lang="en-US" dirty="0" smtClean="0"/>
              <a:t>***If you are below 18 hears of age or above 50: student criteria questions will not be asked of you as you don’t fall into the “student category” group based on age. </a:t>
            </a:r>
            <a:endParaRPr lang="en-US" dirty="0"/>
          </a:p>
          <a:p>
            <a:pPr marL="914400" lvl="2" indent="0">
              <a:buNone/>
            </a:pPr>
            <a:endParaRPr lang="en-US" dirty="0" smtClean="0"/>
          </a:p>
          <a:p>
            <a:pPr marL="914400" lvl="2" indent="0">
              <a:buNone/>
            </a:pPr>
            <a:r>
              <a:rPr lang="en-US" dirty="0" smtClean="0"/>
              <a:t>PLEASE NOTE: A student of higher education residing in a dormitory or other living situation with meal plans is ineligible for SNAP program benefits. </a:t>
            </a:r>
            <a:endParaRPr lang="en-US" dirty="0"/>
          </a:p>
        </p:txBody>
      </p:sp>
    </p:spTree>
    <p:extLst>
      <p:ext uri="{BB962C8B-B14F-4D97-AF65-F5344CB8AC3E}">
        <p14:creationId xmlns:p14="http://schemas.microsoft.com/office/powerpoint/2010/main" val="3238198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are you no longer a student for DHS?</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An individual's status as a student of higher education ends when the student does any of the following: </a:t>
            </a:r>
          </a:p>
          <a:p>
            <a:pPr lvl="2"/>
            <a:r>
              <a:rPr lang="en-US" dirty="0" smtClean="0"/>
              <a:t>Graduates;</a:t>
            </a:r>
          </a:p>
          <a:p>
            <a:pPr lvl="2"/>
            <a:r>
              <a:rPr lang="en-US" dirty="0" smtClean="0"/>
              <a:t/>
            </a:r>
            <a:br>
              <a:rPr lang="en-US" dirty="0" smtClean="0"/>
            </a:br>
            <a:endParaRPr lang="en-US" dirty="0" smtClean="0"/>
          </a:p>
          <a:p>
            <a:pPr lvl="2"/>
            <a:r>
              <a:rPr lang="en-US" dirty="0" smtClean="0"/>
              <a:t>Drops out;</a:t>
            </a:r>
            <a:br>
              <a:rPr lang="en-US" dirty="0" smtClean="0"/>
            </a:br>
            <a:endParaRPr lang="en-US" dirty="0" smtClean="0"/>
          </a:p>
          <a:p>
            <a:pPr lvl="2"/>
            <a:r>
              <a:rPr lang="en-US" dirty="0" smtClean="0"/>
              <a:t>Withdraws from the individual's classes;</a:t>
            </a:r>
            <a:br>
              <a:rPr lang="en-US" dirty="0" smtClean="0"/>
            </a:br>
            <a:endParaRPr lang="en-US" dirty="0" smtClean="0"/>
          </a:p>
          <a:p>
            <a:pPr lvl="2"/>
            <a:r>
              <a:rPr lang="en-US" dirty="0" smtClean="0"/>
              <a:t>Reduces credit hours to less than half time;</a:t>
            </a:r>
            <a:br>
              <a:rPr lang="en-US" dirty="0" smtClean="0"/>
            </a:br>
            <a:endParaRPr lang="en-US" dirty="0" smtClean="0"/>
          </a:p>
          <a:p>
            <a:pPr lvl="2"/>
            <a:r>
              <a:rPr lang="en-US" dirty="0" smtClean="0"/>
              <a:t>Is suspended or expelled;</a:t>
            </a:r>
            <a:br>
              <a:rPr lang="en-US" dirty="0" smtClean="0"/>
            </a:br>
            <a:endParaRPr lang="en-US" dirty="0" smtClean="0"/>
          </a:p>
          <a:p>
            <a:pPr lvl="2"/>
            <a:r>
              <a:rPr lang="en-US" dirty="0" smtClean="0"/>
              <a:t>Does not intend to register for the next school term (excluding summer term).</a:t>
            </a:r>
            <a:br>
              <a:rPr lang="en-US" dirty="0" smtClean="0"/>
            </a:br>
            <a:endParaRPr lang="en-US" dirty="0" smtClean="0"/>
          </a:p>
          <a:p>
            <a:endParaRPr lang="en-US" dirty="0"/>
          </a:p>
        </p:txBody>
      </p:sp>
    </p:spTree>
    <p:extLst>
      <p:ext uri="{BB962C8B-B14F-4D97-AF65-F5344CB8AC3E}">
        <p14:creationId xmlns:p14="http://schemas.microsoft.com/office/powerpoint/2010/main" val="1993829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1</a:t>
            </a:r>
            <a:endParaRPr lang="en-US" dirty="0"/>
          </a:p>
        </p:txBody>
      </p:sp>
      <p:sp>
        <p:nvSpPr>
          <p:cNvPr id="3" name="Content Placeholder 2"/>
          <p:cNvSpPr>
            <a:spLocks noGrp="1"/>
          </p:cNvSpPr>
          <p:nvPr>
            <p:ph idx="1"/>
          </p:nvPr>
        </p:nvSpPr>
        <p:spPr/>
        <p:txBody>
          <a:bodyPr>
            <a:normAutofit fontScale="92500"/>
          </a:bodyPr>
          <a:lstStyle/>
          <a:p>
            <a:pPr lvl="1"/>
            <a:r>
              <a:rPr lang="en-US" dirty="0" smtClean="0"/>
              <a:t>To be eligible for SNAP benefits, a student of higher education must meet one of the following criteria:</a:t>
            </a:r>
            <a:br>
              <a:rPr lang="en-US" dirty="0" smtClean="0"/>
            </a:br>
            <a:endParaRPr lang="en-US" dirty="0" smtClean="0"/>
          </a:p>
          <a:p>
            <a:pPr lvl="2"/>
            <a:r>
              <a:rPr lang="en-US" sz="2400" dirty="0" smtClean="0">
                <a:latin typeface="Times New Roman" panose="02020603050405020304" pitchFamily="18" charset="0"/>
                <a:cs typeface="Times New Roman" panose="02020603050405020304" pitchFamily="18" charset="0"/>
              </a:rPr>
              <a:t>Be physically or mentally unfit for employment (</a:t>
            </a:r>
            <a:r>
              <a:rPr lang="en-US" sz="2400" u="sng" dirty="0" smtClean="0">
                <a:latin typeface="Times New Roman" panose="02020603050405020304" pitchFamily="18" charset="0"/>
                <a:cs typeface="Times New Roman" panose="02020603050405020304" pitchFamily="18" charset="0"/>
                <a:hlinkClick r:id="rId2"/>
              </a:rPr>
              <a:t>SNAP-B.11</a:t>
            </a:r>
            <a:r>
              <a:rPr lang="en-US" sz="2400" dirty="0" smtClean="0">
                <a:latin typeface="Times New Roman" panose="02020603050405020304" pitchFamily="18" charset="0"/>
                <a:cs typeface="Times New Roman" panose="02020603050405020304" pitchFamily="18" charset="0"/>
              </a:rPr>
              <a:t>). This includes:</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People receiving disability benefits;</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People going to school through a vocational rehabilitation program or with a training program supported by their vocational rehabilitation program;</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lvl="3"/>
            <a:r>
              <a:rPr lang="en-US" sz="2400" dirty="0" smtClean="0">
                <a:latin typeface="Times New Roman" panose="02020603050405020304" pitchFamily="18" charset="0"/>
                <a:cs typeface="Times New Roman" panose="02020603050405020304" pitchFamily="18" charset="0"/>
              </a:rPr>
              <a:t>People receiving SFPSS program benefits due to a disability.</a:t>
            </a:r>
            <a:r>
              <a:rPr lang="en-US" dirty="0" smtClean="0"/>
              <a:t/>
            </a:r>
            <a:br>
              <a:rPr lang="en-US" dirty="0" smtClean="0"/>
            </a:br>
            <a:endParaRPr lang="en-US" dirty="0" smtClean="0"/>
          </a:p>
          <a:p>
            <a:endParaRPr lang="en-US" dirty="0"/>
          </a:p>
        </p:txBody>
      </p:sp>
    </p:spTree>
    <p:extLst>
      <p:ext uri="{BB962C8B-B14F-4D97-AF65-F5344CB8AC3E}">
        <p14:creationId xmlns:p14="http://schemas.microsoft.com/office/powerpoint/2010/main" val="1172666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 a paid employee working an average of at least 20 hours a week. The student must have an employee/employer relationship. This means the employer directs and controls their work activities; they receive a cash payment for their work and can be fired for failure to adequately perform their activities.</a:t>
            </a:r>
            <a:br>
              <a:rPr lang="en-US" dirty="0" smtClean="0"/>
            </a:br>
            <a:endParaRPr lang="en-US" dirty="0" smtClean="0"/>
          </a:p>
          <a:p>
            <a:r>
              <a:rPr lang="en-US" dirty="0" smtClean="0"/>
              <a:t>NOTE: </a:t>
            </a:r>
            <a:r>
              <a:rPr lang="en-US" i="1" dirty="0" smtClean="0"/>
              <a:t>Student work hours do not include hours a student may work in an internship, externship, graduate assistance or fellowship program as these are all forms of educational income. Earned in-kind payments do not count towards working 20 hours a week. By law, individuals participating in AmeriCorps are not considered employees. Therefore, students cannot meet their work hour requirement using </a:t>
            </a:r>
            <a:r>
              <a:rPr lang="en-US" i="1" dirty="0" err="1" smtClean="0"/>
              <a:t>AmeriCorp</a:t>
            </a:r>
            <a:r>
              <a:rPr lang="en-US" i="1" dirty="0" smtClean="0"/>
              <a:t> hours.</a:t>
            </a:r>
            <a:r>
              <a:rPr lang="en-US" dirty="0" smtClean="0"/>
              <a:t> </a:t>
            </a:r>
            <a:endParaRPr lang="en-US" dirty="0"/>
          </a:p>
        </p:txBody>
      </p:sp>
    </p:spTree>
    <p:extLst>
      <p:ext uri="{BB962C8B-B14F-4D97-AF65-F5344CB8AC3E}">
        <p14:creationId xmlns:p14="http://schemas.microsoft.com/office/powerpoint/2010/main" val="252728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3</a:t>
            </a:r>
            <a:endParaRPr lang="en-US" dirty="0"/>
          </a:p>
        </p:txBody>
      </p:sp>
      <p:sp>
        <p:nvSpPr>
          <p:cNvPr id="3" name="Content Placeholder 2"/>
          <p:cNvSpPr>
            <a:spLocks noGrp="1"/>
          </p:cNvSpPr>
          <p:nvPr>
            <p:ph idx="1"/>
          </p:nvPr>
        </p:nvSpPr>
        <p:spPr/>
        <p:txBody>
          <a:bodyPr/>
          <a:lstStyle/>
          <a:p>
            <a:r>
              <a:rPr lang="en-US" dirty="0" smtClean="0"/>
              <a:t>Be self-employed at least 20 hours a week and receive countable weekly earnings of at least the federal minimum wage times 20 hours (after allowable cost) (</a:t>
            </a:r>
            <a:r>
              <a:rPr lang="en-US" dirty="0" smtClean="0">
                <a:hlinkClick r:id="rId2"/>
              </a:rPr>
              <a:t>CA-C.2</a:t>
            </a:r>
            <a:r>
              <a:rPr lang="en-US" dirty="0" smtClean="0"/>
              <a:t>)). The self-employment income is at least $1247 SEC and $623.50 SEN.</a:t>
            </a:r>
            <a:br>
              <a:rPr lang="en-US" dirty="0" smtClean="0"/>
            </a:br>
            <a:endParaRPr lang="en-US" dirty="0" smtClean="0"/>
          </a:p>
          <a:p>
            <a:r>
              <a:rPr lang="en-US" dirty="0" smtClean="0"/>
              <a:t>*** SEC: self employment with cost; </a:t>
            </a:r>
          </a:p>
          <a:p>
            <a:pPr marL="457200" lvl="1" indent="0">
              <a:buNone/>
            </a:pPr>
            <a:r>
              <a:rPr lang="en-US" dirty="0"/>
              <a:t> </a:t>
            </a:r>
            <a:r>
              <a:rPr lang="en-US" dirty="0" smtClean="0"/>
              <a:t>     SEN: self employment without cost. </a:t>
            </a:r>
          </a:p>
          <a:p>
            <a:pPr marL="457200" lvl="1" indent="0">
              <a:buNone/>
            </a:pPr>
            <a:endParaRPr lang="en-US" dirty="0"/>
          </a:p>
          <a:p>
            <a:pPr marL="457200" lvl="1" indent="0">
              <a:buNone/>
            </a:pPr>
            <a:r>
              <a:rPr lang="en-US" dirty="0" smtClean="0"/>
              <a:t>NOTE: </a:t>
            </a:r>
            <a:r>
              <a:rPr lang="en-US" i="1" dirty="0" smtClean="0"/>
              <a:t>Employee work hours and self-employed work hours cannot be combined to meet the 20-hour requirement. </a:t>
            </a:r>
            <a:endParaRPr lang="en-US" dirty="0"/>
          </a:p>
        </p:txBody>
      </p:sp>
    </p:spTree>
    <p:extLst>
      <p:ext uri="{BB962C8B-B14F-4D97-AF65-F5344CB8AC3E}">
        <p14:creationId xmlns:p14="http://schemas.microsoft.com/office/powerpoint/2010/main" val="4145792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4</a:t>
            </a:r>
            <a:endParaRPr lang="en-US" dirty="0"/>
          </a:p>
        </p:txBody>
      </p:sp>
      <p:sp>
        <p:nvSpPr>
          <p:cNvPr id="3" name="Content Placeholder 2"/>
          <p:cNvSpPr>
            <a:spLocks noGrp="1"/>
          </p:cNvSpPr>
          <p:nvPr>
            <p:ph idx="1"/>
          </p:nvPr>
        </p:nvSpPr>
        <p:spPr/>
        <p:txBody>
          <a:bodyPr>
            <a:normAutofit fontScale="92500"/>
          </a:bodyPr>
          <a:lstStyle/>
          <a:p>
            <a:pPr lvl="2"/>
            <a:r>
              <a:rPr lang="en-US" sz="2800" dirty="0" smtClean="0"/>
              <a:t>Be a student of higher education who meets all of the following: </a:t>
            </a:r>
          </a:p>
          <a:p>
            <a:pPr lvl="3"/>
            <a:r>
              <a:rPr lang="en-US" sz="2800" b="1" dirty="0" smtClean="0"/>
              <a:t>Has been</a:t>
            </a:r>
            <a:r>
              <a:rPr lang="en-US" sz="2800" dirty="0" smtClean="0"/>
              <a:t> </a:t>
            </a:r>
            <a:r>
              <a:rPr lang="en-US" sz="2800" b="1" dirty="0" smtClean="0"/>
              <a:t>awarded</a:t>
            </a:r>
            <a:r>
              <a:rPr lang="en-US" sz="2800" dirty="0" smtClean="0"/>
              <a:t> state or federally financed work-study; and </a:t>
            </a:r>
          </a:p>
          <a:p>
            <a:pPr lvl="3"/>
            <a:r>
              <a:rPr lang="en-US" sz="2800" dirty="0" smtClean="0"/>
              <a:t>Will be assigned to a work-study position with a start date in the current term or semester; and </a:t>
            </a:r>
          </a:p>
          <a:p>
            <a:pPr lvl="3"/>
            <a:r>
              <a:rPr lang="en-US" sz="2800" dirty="0" smtClean="0"/>
              <a:t>Will perform work in a work-study job in the current term or semester</a:t>
            </a:r>
            <a:r>
              <a:rPr lang="en-US" sz="2800" b="1" dirty="0" smtClean="0"/>
              <a:t>.</a:t>
            </a:r>
            <a:r>
              <a:rPr lang="en-US" sz="2800" dirty="0" smtClean="0"/>
              <a:t> </a:t>
            </a:r>
            <a:endParaRPr lang="en-US" dirty="0" smtClean="0"/>
          </a:p>
          <a:p>
            <a:r>
              <a:rPr lang="en-US" dirty="0" smtClean="0"/>
              <a:t>NOTE: "Financed" does not restrict the "funding source". This means that if the work study is being paid by the federal financial aid awards or the financial office at a state funded school, regardless of the funding source of the money, it is allowable.</a:t>
            </a:r>
            <a:endParaRPr lang="en-US" dirty="0"/>
          </a:p>
        </p:txBody>
      </p:sp>
    </p:spTree>
    <p:extLst>
      <p:ext uri="{BB962C8B-B14F-4D97-AF65-F5344CB8AC3E}">
        <p14:creationId xmlns:p14="http://schemas.microsoft.com/office/powerpoint/2010/main" val="1673387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RULES FOR SNAP ELIGIBILITY: 5</a:t>
            </a:r>
            <a:endParaRPr lang="en-US" dirty="0"/>
          </a:p>
        </p:txBody>
      </p:sp>
      <p:sp>
        <p:nvSpPr>
          <p:cNvPr id="3" name="Content Placeholder 2"/>
          <p:cNvSpPr>
            <a:spLocks noGrp="1"/>
          </p:cNvSpPr>
          <p:nvPr>
            <p:ph idx="1"/>
          </p:nvPr>
        </p:nvSpPr>
        <p:spPr>
          <a:xfrm>
            <a:off x="838200" y="1825624"/>
            <a:ext cx="10515600" cy="4890861"/>
          </a:xfrm>
        </p:spPr>
        <p:txBody>
          <a:bodyPr>
            <a:normAutofit/>
          </a:bodyPr>
          <a:lstStyle/>
          <a:p>
            <a:pPr lvl="2"/>
            <a:r>
              <a:rPr lang="en-US" dirty="0" smtClean="0"/>
              <a:t>Be responsible for the care of a child in the filing group and:</a:t>
            </a:r>
            <a:br>
              <a:rPr lang="en-US" dirty="0" smtClean="0"/>
            </a:br>
            <a:endParaRPr lang="en-US" dirty="0" smtClean="0"/>
          </a:p>
          <a:p>
            <a:pPr lvl="3"/>
            <a:r>
              <a:rPr lang="en-US" dirty="0" smtClean="0"/>
              <a:t>In a one-parent home, care of a child who is:</a:t>
            </a:r>
            <a:r>
              <a:rPr lang="en-US" dirty="0"/>
              <a:t> </a:t>
            </a:r>
            <a:r>
              <a:rPr lang="en-US" dirty="0" smtClean="0"/>
              <a:t>Under age 6; </a:t>
            </a:r>
            <a:r>
              <a:rPr lang="en-US" dirty="0" err="1" smtClean="0"/>
              <a:t>orAge</a:t>
            </a:r>
            <a:r>
              <a:rPr lang="en-US" dirty="0" smtClean="0"/>
              <a:t> 6-11 </a:t>
            </a:r>
            <a:r>
              <a:rPr lang="en-US" b="1" u="sng" dirty="0" smtClean="0"/>
              <a:t>and</a:t>
            </a:r>
            <a:r>
              <a:rPr lang="en-US" dirty="0" smtClean="0"/>
              <a:t> one of the following:</a:t>
            </a:r>
          </a:p>
          <a:p>
            <a:pPr lvl="5"/>
            <a:r>
              <a:rPr lang="en-US" dirty="0" smtClean="0"/>
              <a:t>The parent attends school full time; </a:t>
            </a:r>
            <a:r>
              <a:rPr lang="en-US" u="sng" dirty="0" smtClean="0"/>
              <a:t>or</a:t>
            </a:r>
            <a:r>
              <a:rPr lang="en-US" dirty="0" smtClean="0"/>
              <a:t> </a:t>
            </a:r>
          </a:p>
          <a:p>
            <a:pPr lvl="5"/>
            <a:r>
              <a:rPr lang="en-US" dirty="0" smtClean="0"/>
              <a:t>The parent attends less than full time and the local office determines that adequate child care is not available for the client to both attend school and satisfy the 20-hour-a-week work requirement. Narrate the reason adequate child care is not available to care for the child. </a:t>
            </a:r>
          </a:p>
          <a:p>
            <a:pPr lvl="3"/>
            <a:r>
              <a:rPr lang="en-US" dirty="0" smtClean="0"/>
              <a:t> In a two-parent home, first determine with the client who has primary responsibility for care of the child or children. The student who has primary responsibility for the child would be eligible if the child is:</a:t>
            </a:r>
            <a:br>
              <a:rPr lang="en-US" dirty="0" smtClean="0"/>
            </a:br>
            <a:endParaRPr lang="en-US" dirty="0" smtClean="0"/>
          </a:p>
          <a:p>
            <a:pPr lvl="4"/>
            <a:r>
              <a:rPr lang="en-US" dirty="0" smtClean="0"/>
              <a:t>Under age 6; or </a:t>
            </a:r>
          </a:p>
          <a:p>
            <a:pPr lvl="4"/>
            <a:r>
              <a:rPr lang="en-US" dirty="0" smtClean="0"/>
              <a:t>Age 6-11 and the local office determines that adequate child care is not available for the student to both attend school and satisfy the 20-hour-a-week requirement. Narrate the reason adequate child care is not available to care for the child; </a:t>
            </a:r>
          </a:p>
          <a:p>
            <a:endParaRPr lang="en-US" dirty="0"/>
          </a:p>
        </p:txBody>
      </p:sp>
    </p:spTree>
    <p:extLst>
      <p:ext uri="{BB962C8B-B14F-4D97-AF65-F5344CB8AC3E}">
        <p14:creationId xmlns:p14="http://schemas.microsoft.com/office/powerpoint/2010/main" val="395977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864</Words>
  <Application>Microsoft Office PowerPoint</Application>
  <PresentationFormat>Custom</PresentationFormat>
  <Paragraphs>99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SNAP federal program and higher education students</vt:lpstr>
      <vt:lpstr>My MA in Anthropology research: </vt:lpstr>
      <vt:lpstr>Who is considered a “student” for DHS? </vt:lpstr>
      <vt:lpstr>When are you no longer a student for DHS?</vt:lpstr>
      <vt:lpstr>STUDENT RULES FOR SNAP ELIGIBILITY: 1</vt:lpstr>
      <vt:lpstr>STUDENT RULES FOR SNAP ELIGIBILITY: 2</vt:lpstr>
      <vt:lpstr>STUDENT RULES FOR SNAP ELIGIBILITY: 3</vt:lpstr>
      <vt:lpstr>STUDENT RULES FOR SNAP ELIGIBILITY: 4</vt:lpstr>
      <vt:lpstr>STUDENT RULES FOR SNAP ELIGIBILITY: 5</vt:lpstr>
      <vt:lpstr>STUDENT RULES FOR SNAP ELIGIBILITY: 6; 7; 8;  and 9 </vt:lpstr>
      <vt:lpstr>STUDENT RULES FOR SNAP ELIGIBILITY: 10 </vt:lpstr>
      <vt:lpstr>ELIGIBLE STUDENTS: </vt:lpstr>
      <vt:lpstr>SNAP INCOME LIMITS : 185 % FPL</vt:lpstr>
      <vt:lpstr>Bibliography; works cited and other useful information to know/look at: </vt:lpstr>
      <vt:lpstr>Bibliography; works cited and other useful information to know/look at; contd. </vt:lpstr>
      <vt:lpstr>TOP FOOD STAMP STATES FOR 2010</vt:lpstr>
    </vt:vector>
  </TitlesOfParts>
  <Company>Oregon 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SNAP federal program and higher education students</dc:title>
  <dc:creator>Stone Vesna G</dc:creator>
  <cp:lastModifiedBy>Organizer</cp:lastModifiedBy>
  <cp:revision>2</cp:revision>
  <dcterms:created xsi:type="dcterms:W3CDTF">2017-01-10T19:14:51Z</dcterms:created>
  <dcterms:modified xsi:type="dcterms:W3CDTF">2017-01-25T00:39:00Z</dcterms:modified>
</cp:coreProperties>
</file>